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261" r:id="rId3"/>
    <p:sldId id="262" r:id="rId4"/>
    <p:sldId id="265" r:id="rId5"/>
    <p:sldId id="263" r:id="rId6"/>
    <p:sldId id="268" r:id="rId7"/>
    <p:sldId id="270" r:id="rId8"/>
    <p:sldId id="289" r:id="rId9"/>
    <p:sldId id="271" r:id="rId10"/>
    <p:sldId id="290" r:id="rId11"/>
    <p:sldId id="272" r:id="rId12"/>
    <p:sldId id="273" r:id="rId13"/>
    <p:sldId id="277" r:id="rId14"/>
    <p:sldId id="274" r:id="rId15"/>
    <p:sldId id="294" r:id="rId16"/>
    <p:sldId id="278" r:id="rId17"/>
    <p:sldId id="276" r:id="rId18"/>
    <p:sldId id="279" r:id="rId19"/>
    <p:sldId id="280" r:id="rId20"/>
    <p:sldId id="281" r:id="rId21"/>
    <p:sldId id="295" r:id="rId22"/>
    <p:sldId id="283" r:id="rId23"/>
    <p:sldId id="298" r:id="rId24"/>
    <p:sldId id="315" r:id="rId25"/>
    <p:sldId id="297" r:id="rId26"/>
    <p:sldId id="299" r:id="rId27"/>
    <p:sldId id="296" r:id="rId28"/>
    <p:sldId id="300" r:id="rId29"/>
    <p:sldId id="312" r:id="rId30"/>
    <p:sldId id="307" r:id="rId31"/>
    <p:sldId id="301" r:id="rId32"/>
    <p:sldId id="305" r:id="rId33"/>
    <p:sldId id="314" r:id="rId34"/>
    <p:sldId id="304" r:id="rId35"/>
    <p:sldId id="313" r:id="rId36"/>
    <p:sldId id="310" r:id="rId37"/>
    <p:sldId id="311" r:id="rId38"/>
    <p:sldId id="302" r:id="rId39"/>
    <p:sldId id="266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92ED8-0AB4-4F2F-9316-4FA618065C8F}" v="1" dt="2023-05-25T17:13:4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52"/>
  </p:normalViewPr>
  <p:slideViewPr>
    <p:cSldViewPr snapToGrid="0" snapToObjects="1">
      <p:cViewPr varScale="1">
        <p:scale>
          <a:sx n="51" d="100"/>
          <a:sy n="51" d="100"/>
        </p:scale>
        <p:origin x="100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C345-7FB1-4DDD-8C99-610F4A0CCD77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7CBB6-2126-41A6-B9B2-1B3E58B7F358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4CD4-5DC9-4118-ABE7-2BE5EAE697B9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B238-6ABF-4361-91B6-4E2C76136EF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E154-E327-4EA4-B2CC-E57A22EFC917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22F4-6030-4BDD-AF0F-025C87B37A4C}" type="datetime1">
              <a:rPr lang="nl-BE" smtClean="0"/>
              <a:t>25/05/2023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E82B-64D4-4473-A3B4-807D67EBE02B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BAB5-4286-46F6-A2F8-DF93B69E81D2}" type="datetime1">
              <a:rPr lang="nl-BE" smtClean="0"/>
              <a:t>25/05/2023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5EFD-5FA7-4ADA-A4C7-6863DCA9031A}" type="datetime1">
              <a:rPr lang="nl-BE" smtClean="0"/>
              <a:t>25/05/2023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9889-0470-4CFB-95EE-15317261670A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DC442C5-A06B-4C52-BB6E-6946CDC12E38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9660" y="6209783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9D20C4C-7810-465D-8480-DA5686803D3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7839" y="6210000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/>
          <a:lstStyle/>
          <a:p>
            <a:r>
              <a:rPr lang="nl-NL" dirty="0"/>
              <a:t>Smart Fire </a:t>
            </a:r>
            <a:r>
              <a:rPr lang="nl-NL" dirty="0" err="1"/>
              <a:t>Extinguisher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1157289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+mn-lt"/>
              </a:rPr>
              <a:t>KU Leuven KULAK</a:t>
            </a:r>
          </a:p>
          <a:p>
            <a:r>
              <a:rPr lang="nl-NL" sz="2000" dirty="0">
                <a:latin typeface="+mn-lt"/>
              </a:rPr>
              <a:t>Academiejaar 2022 - 2023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768A-679D-80B8-CD5F-A3669BEC53A7}"/>
              </a:ext>
            </a:extLst>
          </p:cNvPr>
          <p:cNvSpPr txBox="1"/>
          <p:nvPr/>
        </p:nvSpPr>
        <p:spPr>
          <a:xfrm>
            <a:off x="574802" y="3546903"/>
            <a:ext cx="42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Probleemoplossen</a:t>
            </a:r>
            <a:r>
              <a:rPr lang="nl-BE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en Ontwerpen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F8E4F-F95A-722A-D30C-08525FF4249F}"/>
              </a:ext>
            </a:extLst>
          </p:cNvPr>
          <p:cNvSpPr txBox="1"/>
          <p:nvPr/>
        </p:nvSpPr>
        <p:spPr>
          <a:xfrm>
            <a:off x="574802" y="4235016"/>
            <a:ext cx="516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TEAM 6: Anna-Laura, Emile, Jérôme, Jesse</a:t>
            </a:r>
            <a:endParaRPr lang="nl-BE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1601F-58C5-0989-94A5-2391954A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E080D-379B-62D9-686F-D9BC5F49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0383B-5F7D-EC17-08CB-1E65EEA4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</a:t>
            </a:r>
          </a:p>
        </p:txBody>
      </p:sp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534593-47CD-0C79-31ED-4C7A7C94A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202" y="279919"/>
            <a:ext cx="4884798" cy="5673490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338D7CD-DC51-FB93-E2ED-CE7C6AA75E88}"/>
              </a:ext>
            </a:extLst>
          </p:cNvPr>
          <p:cNvSpPr txBox="1"/>
          <p:nvPr/>
        </p:nvSpPr>
        <p:spPr>
          <a:xfrm>
            <a:off x="401216" y="1567543"/>
            <a:ext cx="5694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Makerbeams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Plastic verbindingen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Breadbord</a:t>
            </a:r>
            <a:r>
              <a:rPr lang="nl-BE" dirty="0"/>
              <a:t> (</a:t>
            </a:r>
            <a:r>
              <a:rPr lang="nl-BE" dirty="0" err="1"/>
              <a:t>Fullsize</a:t>
            </a:r>
            <a:r>
              <a:rPr lang="nl-B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Arduino</a:t>
            </a:r>
            <a:r>
              <a:rPr lang="nl-BE" dirty="0"/>
              <a:t>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2 motoren (HP- 1:100)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Dual 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USB webcam (1080P)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9V batterij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Mebraanpomp</a:t>
            </a:r>
            <a:r>
              <a:rPr lang="nl-BE" dirty="0"/>
              <a:t> (12V – 4.8 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Flexibele slang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Jerrycan (10L)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Whadda</a:t>
            </a:r>
            <a:r>
              <a:rPr lang="nl-BE" dirty="0"/>
              <a:t> waterflowsensor</a:t>
            </a:r>
          </a:p>
        </p:txBody>
      </p:sp>
    </p:spTree>
    <p:extLst>
      <p:ext uri="{BB962C8B-B14F-4D97-AF65-F5344CB8AC3E}">
        <p14:creationId xmlns:p14="http://schemas.microsoft.com/office/powerpoint/2010/main" val="218913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31417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9185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23CAFB-3268-09F1-B82C-DEF0718A6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USB Webcam 1080P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408-2CE8-C944-B4E4-4F0E34353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Verbonden met laptop via USB-kabel</a:t>
            </a:r>
          </a:p>
          <a:p>
            <a:r>
              <a:rPr lang="nl-BE" dirty="0"/>
              <a:t>Draait mee met arm</a:t>
            </a:r>
          </a:p>
          <a:p>
            <a:r>
              <a:rPr lang="nl-BE" dirty="0"/>
              <a:t>Detecteert rode objecten </a:t>
            </a:r>
            <a:r>
              <a:rPr lang="nl-BE" dirty="0" err="1"/>
              <a:t>m.b.v</a:t>
            </a:r>
            <a:r>
              <a:rPr lang="nl-BE" dirty="0"/>
              <a:t> python-software</a:t>
            </a:r>
          </a:p>
          <a:p>
            <a:r>
              <a:rPr lang="nl-BE" dirty="0"/>
              <a:t>Stopt op voorwerp met gewenste lichtintensiteit met hoek 0°</a:t>
            </a:r>
          </a:p>
          <a:p>
            <a:r>
              <a:rPr lang="nl-BE" dirty="0"/>
              <a:t>Berekent afstand tussen camera en voorwerp via python-code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BE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</p:spTree>
    <p:extLst>
      <p:ext uri="{BB962C8B-B14F-4D97-AF65-F5344CB8AC3E}">
        <p14:creationId xmlns:p14="http://schemas.microsoft.com/office/powerpoint/2010/main" val="268450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  <p:pic>
        <p:nvPicPr>
          <p:cNvPr id="2" name="Picture 1" descr="A computer screen shot of a diagram&#10;&#10;Description automatically generated with low confidence">
            <a:extLst>
              <a:ext uri="{FF2B5EF4-FFF2-40B4-BE49-F238E27FC236}">
                <a16:creationId xmlns:a16="http://schemas.microsoft.com/office/drawing/2014/main" id="{54EA3664-D0A6-AAEB-F35D-845F21202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31712" r="25105" b="13532"/>
          <a:stretch/>
        </p:blipFill>
        <p:spPr bwMode="auto">
          <a:xfrm>
            <a:off x="3885247" y="1179407"/>
            <a:ext cx="5355735" cy="5030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08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49681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874C3-0F7D-5455-122F-51AB57637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Hoeken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77FB9-AF5E-42C7-FE08-E87176B2F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Camera zorgt voor correcte hoek bij horizontale rotatie</a:t>
            </a:r>
          </a:p>
          <a:p>
            <a:r>
              <a:rPr lang="nl-BE" dirty="0"/>
              <a:t>Berekeningen op laptop hebben als output de afstand tot het voorwerp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187E5-4618-71A7-86E8-85CFB224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EDC2-D57E-204F-7E71-264E36A7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33DAEF-FBC3-98BB-99B2-40F4D1A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B3AC5D-3E04-DCEC-71A3-123C2646D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09" t="18640" r="45357" b="33469"/>
          <a:stretch/>
        </p:blipFill>
        <p:spPr>
          <a:xfrm>
            <a:off x="7570783" y="345232"/>
            <a:ext cx="2467726" cy="51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5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25BC7-2783-5805-B3C1-BADD15B9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Beweging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D4B1-BBA9-833E-209C-1050200223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2 motoren (Micro Metal Gear Motor 100:1 HP)</a:t>
            </a:r>
          </a:p>
          <a:p>
            <a:r>
              <a:rPr lang="nl-BE" dirty="0"/>
              <a:t>Horizontale rotatie: roterend platform met arm, camera en 2</a:t>
            </a:r>
            <a:r>
              <a:rPr lang="nl-BE" baseline="30000" dirty="0"/>
              <a:t>de</a:t>
            </a:r>
            <a:r>
              <a:rPr lang="nl-BE" dirty="0"/>
              <a:t> motor</a:t>
            </a:r>
          </a:p>
          <a:p>
            <a:r>
              <a:rPr lang="nl-BE" dirty="0"/>
              <a:t>Arm beweegt verticaal door hefboomsysteem</a:t>
            </a:r>
          </a:p>
          <a:p>
            <a:r>
              <a:rPr lang="nl-BE" dirty="0"/>
              <a:t>Verticale rotatie: motor op platform verbonden met arm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3DDB0-6963-65AA-2FFD-A8BADBC9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CFD81-E394-7E86-FF33-CF750CD6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35BE19-1CD8-CF0B-8D60-42B0794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</p:spTree>
    <p:extLst>
      <p:ext uri="{BB962C8B-B14F-4D97-AF65-F5344CB8AC3E}">
        <p14:creationId xmlns:p14="http://schemas.microsoft.com/office/powerpoint/2010/main" val="412317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407808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12383-1E2C-0593-3BE3-D56DEB273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E717-1B93-CB5A-606B-91B7DF303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Wanneer armen correct gericht </a:t>
            </a:r>
            <a:r>
              <a:rPr lang="nl-BE" dirty="0">
                <a:sym typeface="Wingdings" panose="05000000000000000000" pitchFamily="2" charset="2"/>
              </a:rPr>
              <a:t> signaal  werking pomp</a:t>
            </a:r>
          </a:p>
          <a:p>
            <a:r>
              <a:rPr lang="nl-BE" dirty="0" err="1">
                <a:sym typeface="Wingdings" panose="05000000000000000000" pitchFamily="2" charset="2"/>
              </a:rPr>
              <a:t>Whadda</a:t>
            </a:r>
            <a:r>
              <a:rPr lang="nl-BE" dirty="0">
                <a:sym typeface="Wingdings" panose="05000000000000000000" pitchFamily="2" charset="2"/>
              </a:rPr>
              <a:t> waterflowsensor treed in werking voor eventuele aanpassingen van hoek </a:t>
            </a:r>
          </a:p>
          <a:p>
            <a:r>
              <a:rPr lang="nl-BE" dirty="0">
                <a:sym typeface="Wingdings" panose="05000000000000000000" pitchFamily="2" charset="2"/>
              </a:rPr>
              <a:t>Juiste hoeveelheid water + ingerekende verspilling water wegspuiten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</p:spTree>
    <p:extLst>
      <p:ext uri="{BB962C8B-B14F-4D97-AF65-F5344CB8AC3E}">
        <p14:creationId xmlns:p14="http://schemas.microsoft.com/office/powerpoint/2010/main" val="3871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Blussen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1809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6E668C-93F3-C304-C3B2-4223803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4" t="18231" r="29592" b="15510"/>
          <a:stretch/>
        </p:blipFill>
        <p:spPr>
          <a:xfrm>
            <a:off x="2593911" y="618456"/>
            <a:ext cx="6475444" cy="5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456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1937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72F152-BA1E-32E4-B1B4-79622535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1600C0-AF95-5805-29EF-423D044E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766570C-B24B-A7A9-74C2-41113732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Constructie</a:t>
            </a:r>
          </a:p>
        </p:txBody>
      </p:sp>
      <p:pic>
        <p:nvPicPr>
          <p:cNvPr id="6" name="Tijdelijke aanduiding voor inhoud 5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076A84A5-51D4-5BDB-3353-B67453600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" b="865"/>
          <a:stretch/>
        </p:blipFill>
        <p:spPr>
          <a:xfrm>
            <a:off x="4150294" y="1599253"/>
            <a:ext cx="3419866" cy="4520560"/>
          </a:xfrm>
          <a:prstGeom prst="rect">
            <a:avLst/>
          </a:prstGeom>
        </p:spPr>
      </p:pic>
      <p:pic>
        <p:nvPicPr>
          <p:cNvPr id="7" name="Tijdelijke aanduiding voor inhoud 6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6EE3EF18-3065-20AD-B008-A3300057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"/>
          <a:stretch/>
        </p:blipFill>
        <p:spPr>
          <a:xfrm>
            <a:off x="246728" y="1599253"/>
            <a:ext cx="3420596" cy="4520560"/>
          </a:xfrm>
          <a:prstGeom prst="rect">
            <a:avLst/>
          </a:prstGeom>
        </p:spPr>
      </p:pic>
      <p:pic>
        <p:nvPicPr>
          <p:cNvPr id="8" name="Tijdelijke aanduiding voor inhoud 10">
            <a:extLst>
              <a:ext uri="{FF2B5EF4-FFF2-40B4-BE49-F238E27FC236}">
                <a16:creationId xmlns:a16="http://schemas.microsoft.com/office/drawing/2014/main" id="{870C6869-C426-1D4D-6E75-81695259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30" y="1599253"/>
            <a:ext cx="3892142" cy="45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1266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A770359-8797-E265-1378-2D5B42C9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7E0DCE-45CC-5552-629C-E06CFA2D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7E10DF5-024D-EAE4-4971-DDC79E51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Elektrisch circuit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B46517BD-7979-6DA3-FE0D-9D7FDBA73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36" t="17963" r="21009" b="21087"/>
          <a:stretch/>
        </p:blipFill>
        <p:spPr>
          <a:xfrm>
            <a:off x="2276669" y="1359036"/>
            <a:ext cx="8294913" cy="4642599"/>
          </a:xfrm>
        </p:spPr>
      </p:pic>
    </p:spTree>
    <p:extLst>
      <p:ext uri="{BB962C8B-B14F-4D97-AF65-F5344CB8AC3E}">
        <p14:creationId xmlns:p14="http://schemas.microsoft.com/office/powerpoint/2010/main" val="6578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12175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2600" b="1" dirty="0"/>
              <a:t>Horizontale beweging</a:t>
            </a:r>
          </a:p>
          <a:p>
            <a:endParaRPr lang="nl-BE" dirty="0"/>
          </a:p>
          <a:p>
            <a:r>
              <a:rPr lang="nl-BE" dirty="0"/>
              <a:t>Motor bevestigt in bovenste platform</a:t>
            </a:r>
          </a:p>
          <a:p>
            <a:r>
              <a:rPr lang="nl-BE" dirty="0"/>
              <a:t>Zorgt voor horizontale beweging roterend platform</a:t>
            </a:r>
          </a:p>
          <a:p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 verbonden door moeren en bouten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de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de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 Arm verticaal laten bewegen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60133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Verticale beweging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234768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C653AC7C-3AB3-39CC-3B71-4847A28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98" t="3684" r="30947" b="65173"/>
          <a:stretch/>
        </p:blipFill>
        <p:spPr>
          <a:xfrm>
            <a:off x="1724348" y="2021687"/>
            <a:ext cx="3230207" cy="281462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E6183AA-755B-D00A-4B4A-0A6C048D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9F1B29-6A86-E677-61E1-AC80EED5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29AEA4-3104-90CD-F76F-0B59FFA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 platform, arm en spuit</a:t>
            </a:r>
          </a:p>
        </p:txBody>
      </p:sp>
      <p:pic>
        <p:nvPicPr>
          <p:cNvPr id="9" name="Afbeelding 8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E8D15276-9656-C93C-D5A1-381876CE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75" t="8665" r="-1" b="57044"/>
          <a:stretch/>
        </p:blipFill>
        <p:spPr>
          <a:xfrm>
            <a:off x="6255716" y="1957877"/>
            <a:ext cx="3573624" cy="31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5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16422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22811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AE94B2-F97A-D2DF-7BB4-EE285369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Beide testen gelijkaardig</a:t>
            </a:r>
          </a:p>
          <a:p>
            <a:endParaRPr lang="nl-BE" dirty="0"/>
          </a:p>
          <a:p>
            <a:r>
              <a:rPr lang="nl-BE" dirty="0"/>
              <a:t>Twee objecten gedetecteerd</a:t>
            </a:r>
          </a:p>
          <a:p>
            <a:r>
              <a:rPr lang="nl-BE" dirty="0"/>
              <a:t>Twee keer geschoten</a:t>
            </a:r>
          </a:p>
          <a:p>
            <a:r>
              <a:rPr lang="nl-BE" dirty="0"/>
              <a:t>In de buurt van cilinders</a:t>
            </a:r>
          </a:p>
          <a:p>
            <a:r>
              <a:rPr lang="nl-BE" dirty="0"/>
              <a:t>Kleine afwijking afstand en richting</a:t>
            </a:r>
          </a:p>
          <a:p>
            <a:r>
              <a:rPr lang="nl-BE" dirty="0"/>
              <a:t>Mits handmatige hulp:</a:t>
            </a:r>
          </a:p>
          <a:p>
            <a:pPr marL="0" indent="0">
              <a:buNone/>
            </a:pPr>
            <a:r>
              <a:rPr lang="nl-BE" dirty="0"/>
              <a:t>	- 3</a:t>
            </a:r>
            <a:r>
              <a:rPr lang="nl-BE" baseline="30000" dirty="0"/>
              <a:t>e</a:t>
            </a:r>
            <a:r>
              <a:rPr lang="nl-BE" dirty="0"/>
              <a:t> object gedetecteerd </a:t>
            </a:r>
          </a:p>
          <a:p>
            <a:pPr marL="0" indent="0">
              <a:buNone/>
            </a:pPr>
            <a:r>
              <a:rPr lang="nl-BE" dirty="0"/>
              <a:t>	- Nog eens geschoten</a:t>
            </a:r>
          </a:p>
          <a:p>
            <a:r>
              <a:rPr lang="nl-BE" dirty="0"/>
              <a:t>Telkens 30s geschoten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DB2C0A7-61E4-87DA-0273-BE041670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06EC54-B387-43E9-7894-4BC2FC8A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FF6F3D-6B31-CCA6-3526-56EB9F85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demo</a:t>
            </a:r>
          </a:p>
        </p:txBody>
      </p:sp>
    </p:spTree>
    <p:extLst>
      <p:ext uri="{BB962C8B-B14F-4D97-AF65-F5344CB8AC3E}">
        <p14:creationId xmlns:p14="http://schemas.microsoft.com/office/powerpoint/2010/main" val="165186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B8E0E9-62A9-E778-C487-EBE6B0DE5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Volledige elektrisch circuit</a:t>
            </a:r>
          </a:p>
          <a:p>
            <a:r>
              <a:rPr lang="nl-BE" dirty="0"/>
              <a:t>Code </a:t>
            </a:r>
            <a:r>
              <a:rPr lang="nl-BE" dirty="0" err="1"/>
              <a:t>Arduino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- Motoraandrijving</a:t>
            </a:r>
          </a:p>
          <a:p>
            <a:pPr marL="0" indent="0">
              <a:buNone/>
            </a:pPr>
            <a:r>
              <a:rPr lang="nl-BE" dirty="0"/>
              <a:t>	- Regeling pomp</a:t>
            </a:r>
          </a:p>
          <a:p>
            <a:r>
              <a:rPr lang="nl-BE" dirty="0"/>
              <a:t>Objectdetectie</a:t>
            </a:r>
          </a:p>
          <a:p>
            <a:r>
              <a:rPr lang="nl-BE" dirty="0"/>
              <a:t>Stevigheid constructie</a:t>
            </a:r>
          </a:p>
          <a:p>
            <a:r>
              <a:rPr lang="nl-BE" dirty="0"/>
              <a:t>Geen waterlekken</a:t>
            </a:r>
          </a:p>
          <a:p>
            <a:r>
              <a:rPr lang="nl-BE" dirty="0"/>
              <a:t>Manuele besturing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F2F9A9E-12D7-1360-3A09-90D5904A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9EAD90-67DD-227A-1431-A540A3A5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773754-625B-558F-C0F1-95D8E733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ging goed?</a:t>
            </a:r>
          </a:p>
        </p:txBody>
      </p:sp>
    </p:spTree>
    <p:extLst>
      <p:ext uri="{BB962C8B-B14F-4D97-AF65-F5344CB8AC3E}">
        <p14:creationId xmlns:p14="http://schemas.microsoft.com/office/powerpoint/2010/main" val="14640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Ontwerp (foute keuzes/aankopen?)</a:t>
            </a:r>
            <a:endParaRPr lang="nl-BE" dirty="0"/>
          </a:p>
          <a:p>
            <a:r>
              <a:rPr lang="nl-BE" dirty="0" err="1"/>
              <a:t>MakerBeams</a:t>
            </a:r>
            <a:endParaRPr lang="nl-BE" dirty="0"/>
          </a:p>
          <a:p>
            <a:r>
              <a:rPr lang="nl-BE" dirty="0"/>
              <a:t>Waterflowsensor</a:t>
            </a:r>
          </a:p>
          <a:p>
            <a:r>
              <a:rPr lang="nl-BE" dirty="0"/>
              <a:t>Powerbank</a:t>
            </a:r>
          </a:p>
          <a:p>
            <a:r>
              <a:rPr lang="nl-BE" dirty="0"/>
              <a:t>USB Webcam 1080P</a:t>
            </a:r>
          </a:p>
          <a:p>
            <a:r>
              <a:rPr lang="pt-BR" dirty="0"/>
              <a:t>Micro Metal Gear Motor 100:1 HP</a:t>
            </a:r>
          </a:p>
          <a:p>
            <a:r>
              <a:rPr lang="pt-BR" dirty="0"/>
              <a:t>Flexibele slang</a:t>
            </a:r>
          </a:p>
          <a:p>
            <a:r>
              <a:rPr lang="pt-BR" dirty="0"/>
              <a:t>Roterend platform </a:t>
            </a:r>
          </a:p>
          <a:p>
            <a:r>
              <a:rPr lang="pt-BR" dirty="0"/>
              <a:t>Omvang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2539709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dirty="0"/>
              <a:t>Code en elektrisch circuit?</a:t>
            </a:r>
          </a:p>
          <a:p>
            <a:pPr marL="0" indent="0">
              <a:buNone/>
            </a:pPr>
            <a:r>
              <a:rPr lang="nl-BE" dirty="0"/>
              <a:t>	</a:t>
            </a:r>
          </a:p>
          <a:p>
            <a:r>
              <a:rPr lang="nl-BE" dirty="0"/>
              <a:t>Afstandsdetectie</a:t>
            </a:r>
          </a:p>
          <a:p>
            <a:r>
              <a:rPr lang="nl-BE" dirty="0"/>
              <a:t>Hoekberekeningen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145526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65933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A5BD45C-F53F-E3F9-EEB7-A5D828A5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Veel potentieel</a:t>
            </a:r>
          </a:p>
          <a:p>
            <a:r>
              <a:rPr lang="nl-BE" dirty="0"/>
              <a:t>Verre van perfect</a:t>
            </a:r>
          </a:p>
          <a:p>
            <a:r>
              <a:rPr lang="nl-BE" dirty="0"/>
              <a:t>Nog niet efficiënt genoeg</a:t>
            </a:r>
          </a:p>
          <a:p>
            <a:r>
              <a:rPr lang="nl-BE" dirty="0"/>
              <a:t>Relatief tevreden over demoproef</a:t>
            </a:r>
          </a:p>
          <a:p>
            <a:endParaRPr lang="nl-BE" dirty="0"/>
          </a:p>
          <a:p>
            <a:r>
              <a:rPr lang="nl-BE" dirty="0"/>
              <a:t>Kapitaal en technische ervaring </a:t>
            </a:r>
            <a:r>
              <a:rPr lang="nl-BE" dirty="0">
                <a:sym typeface="Wingdings" panose="05000000000000000000" pitchFamily="2" charset="2"/>
              </a:rPr>
              <a:t> mogelijke vervanger </a:t>
            </a:r>
            <a:r>
              <a:rPr lang="nl-BE">
                <a:sym typeface="Wingdings" panose="05000000000000000000" pitchFamily="2" charset="2"/>
              </a:rPr>
              <a:t>van sprinklers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9BCD9B0-ADAF-224C-A31B-8ADF3B34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DFA185-ED8D-81C0-1B6E-5381D9D2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36E72D2-3A3A-53DC-47D3-9B6B6433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331274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6896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A032CF-9302-46B3-9566-34644DB1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</a:pPr>
            <a:r>
              <a:rPr lang="nl-BE" sz="1800" dirty="0">
                <a:effectLst/>
                <a:latin typeface="+mn-lt"/>
              </a:rPr>
              <a:t>Brandon. (2018, 25 oktober). </a:t>
            </a:r>
            <a:r>
              <a:rPr lang="nl-BE" sz="1800" i="1" dirty="0">
                <a:effectLst/>
                <a:latin typeface="+mn-lt"/>
              </a:rPr>
              <a:t>Atlanta Fire Sprinkler System Maintenance, </a:t>
            </a:r>
            <a:r>
              <a:rPr lang="nl-BE" sz="1800" i="1" dirty="0" err="1">
                <a:effectLst/>
                <a:latin typeface="+mn-lt"/>
              </a:rPr>
              <a:t>Inspection</a:t>
            </a:r>
            <a:r>
              <a:rPr lang="nl-BE" sz="1800" i="1" dirty="0">
                <a:effectLst/>
                <a:latin typeface="+mn-lt"/>
              </a:rPr>
              <a:t> | Fire Systems, Inc</a:t>
            </a:r>
            <a:r>
              <a:rPr lang="nl-BE" sz="1800" dirty="0">
                <a:effectLst/>
                <a:latin typeface="+mn-lt"/>
              </a:rPr>
              <a:t>. Fire Systems, Inc. https://firesystems.net/inspections/sprinkler-systems/</a:t>
            </a:r>
          </a:p>
          <a:p>
            <a:pPr marL="457200" indent="-457200">
              <a:lnSpc>
                <a:spcPct val="150000"/>
              </a:lnSpc>
            </a:pPr>
            <a:r>
              <a:rPr lang="en-US" sz="1800" i="1" dirty="0">
                <a:effectLst/>
                <a:latin typeface="+mn-lt"/>
              </a:rPr>
              <a:t>Fire Fighting – Home</a:t>
            </a:r>
            <a:r>
              <a:rPr lang="en-US" sz="1800" dirty="0">
                <a:effectLst/>
                <a:latin typeface="+mn-lt"/>
              </a:rPr>
              <a:t>. (</a:t>
            </a:r>
            <a:r>
              <a:rPr lang="en-US" sz="1800" dirty="0" err="1">
                <a:effectLst/>
                <a:latin typeface="+mn-lt"/>
              </a:rPr>
              <a:t>z.d</a:t>
            </a:r>
            <a:r>
              <a:rPr lang="en-US" sz="1800" dirty="0">
                <a:effectLst/>
                <a:latin typeface="+mn-lt"/>
              </a:rPr>
              <a:t>.). https://fsip.co.uk/fire-fighting/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 err="1">
                <a:effectLst/>
                <a:latin typeface="+mn-lt"/>
              </a:rPr>
              <a:t>Murtaza’s</a:t>
            </a:r>
            <a:r>
              <a:rPr lang="nl-BE" sz="1800" dirty="0">
                <a:effectLst/>
                <a:latin typeface="+mn-lt"/>
              </a:rPr>
              <a:t> Workshop - </a:t>
            </a:r>
            <a:r>
              <a:rPr lang="nl-BE" sz="1800" dirty="0" err="1">
                <a:effectLst/>
                <a:latin typeface="+mn-lt"/>
              </a:rPr>
              <a:t>Robotics</a:t>
            </a:r>
            <a:r>
              <a:rPr lang="nl-BE" sz="1800" dirty="0">
                <a:effectLst/>
                <a:latin typeface="+mn-lt"/>
              </a:rPr>
              <a:t> </a:t>
            </a:r>
            <a:r>
              <a:rPr lang="nl-BE" sz="1800" dirty="0" err="1">
                <a:effectLst/>
                <a:latin typeface="+mn-lt"/>
              </a:rPr>
              <a:t>and</a:t>
            </a:r>
            <a:r>
              <a:rPr lang="nl-BE" sz="1800" dirty="0">
                <a:effectLst/>
                <a:latin typeface="+mn-lt"/>
              </a:rPr>
              <a:t> AI. (2020, 30 augustus). </a:t>
            </a:r>
            <a:r>
              <a:rPr lang="nl-BE" sz="1800" i="1" dirty="0">
                <a:effectLst/>
                <a:latin typeface="+mn-lt"/>
              </a:rPr>
              <a:t>Object </a:t>
            </a:r>
            <a:r>
              <a:rPr lang="nl-BE" sz="1800" i="1" dirty="0" err="1">
                <a:effectLst/>
                <a:latin typeface="+mn-lt"/>
              </a:rPr>
              <a:t>Detection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OpenCV</a:t>
            </a:r>
            <a:r>
              <a:rPr lang="nl-BE" sz="1800" i="1" dirty="0">
                <a:effectLst/>
                <a:latin typeface="+mn-lt"/>
              </a:rPr>
              <a:t> Python | Easy </a:t>
            </a:r>
            <a:r>
              <a:rPr lang="nl-BE" sz="1800" i="1" dirty="0" err="1">
                <a:effectLst/>
                <a:latin typeface="+mn-lt"/>
              </a:rPr>
              <a:t>and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Fast</a:t>
            </a:r>
            <a:r>
              <a:rPr lang="nl-BE" sz="1800" i="1" dirty="0">
                <a:effectLst/>
                <a:latin typeface="+mn-lt"/>
              </a:rPr>
              <a:t> (2020)</a:t>
            </a:r>
            <a:r>
              <a:rPr lang="nl-BE" sz="1800" dirty="0">
                <a:effectLst/>
                <a:latin typeface="+mn-lt"/>
              </a:rPr>
              <a:t> [Video]. YouTube. https://www.youtube.com/watch?v=HXDD7-EnGBY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>
                <a:latin typeface="+mn-lt"/>
              </a:rPr>
              <a:t>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engineer. (2022, 27 oktober). </a:t>
            </a:r>
            <a:r>
              <a:rPr lang="nl-BE" sz="1800" dirty="0" err="1">
                <a:latin typeface="+mn-lt"/>
              </a:rPr>
              <a:t>Detecting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color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with</a:t>
            </a:r>
            <a:r>
              <a:rPr lang="nl-BE" sz="1800" dirty="0">
                <a:latin typeface="+mn-lt"/>
              </a:rPr>
              <a:t> Python </a:t>
            </a:r>
            <a:r>
              <a:rPr lang="nl-BE" sz="1800" dirty="0" err="1">
                <a:latin typeface="+mn-lt"/>
              </a:rPr>
              <a:t>and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OpenCV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using</a:t>
            </a:r>
            <a:r>
              <a:rPr lang="nl-BE" sz="1800" dirty="0">
                <a:latin typeface="+mn-lt"/>
              </a:rPr>
              <a:t> HSV </a:t>
            </a:r>
            <a:r>
              <a:rPr lang="nl-BE" sz="1800" dirty="0" err="1">
                <a:latin typeface="+mn-lt"/>
              </a:rPr>
              <a:t>colorspace</a:t>
            </a:r>
            <a:r>
              <a:rPr lang="nl-BE" sz="1800" dirty="0">
                <a:latin typeface="+mn-lt"/>
              </a:rPr>
              <a:t> | 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tutorial [Video]. YouTube. https://www.youtube.com/watch?v=aFNDh5k3SjU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F1553-03FA-9C76-A5E3-1A99E482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45B18-4417-2586-DD6A-F7E99909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E79574-779C-D2D4-7D15-657E3D1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254"/>
            <a:ext cx="11041200" cy="1152000"/>
          </a:xfrm>
        </p:spPr>
        <p:txBody>
          <a:bodyPr/>
          <a:lstStyle/>
          <a:p>
            <a:r>
              <a:rPr lang="nl-BE" dirty="0"/>
              <a:t>Bibliografie</a:t>
            </a:r>
          </a:p>
        </p:txBody>
      </p:sp>
    </p:spTree>
    <p:extLst>
      <p:ext uri="{BB962C8B-B14F-4D97-AF65-F5344CB8AC3E}">
        <p14:creationId xmlns:p14="http://schemas.microsoft.com/office/powerpoint/2010/main" val="70909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EA8CF-3994-1FFA-0C9E-9EB2977A5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Voordelen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6AF50-484D-6AE8-9418-FFA929CF1F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Grote brandveiligheid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Snelle interventie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1CDF1-6E17-BF7F-82AB-7173C4F9C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3892136"/>
            <a:ext cx="5445000" cy="540000"/>
          </a:xfrm>
        </p:spPr>
        <p:txBody>
          <a:bodyPr/>
          <a:lstStyle/>
          <a:p>
            <a:r>
              <a:rPr lang="nl-BE" dirty="0"/>
              <a:t>Nadelen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6CF8B-90F6-FCB0-E8E9-8CCE990CC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16" y="4472271"/>
            <a:ext cx="5445000" cy="3837658"/>
          </a:xfrm>
        </p:spPr>
        <p:txBody>
          <a:bodyPr/>
          <a:lstStyle/>
          <a:p>
            <a:r>
              <a:rPr lang="nl-BE" dirty="0"/>
              <a:t>Aanleg en onderhoud is duur</a:t>
            </a:r>
          </a:p>
          <a:p>
            <a:r>
              <a:rPr lang="nl-BE" dirty="0"/>
              <a:t>Meer kans op waterschade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BB946-D486-D6C1-6DD9-A5C5EF0F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9AFAC-3A12-E2B6-A9EC-CA4C249D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1F8AC3-73E1-E471-9B9F-8B42E87A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Sprinklers</a:t>
            </a:r>
          </a:p>
        </p:txBody>
      </p:sp>
      <p:pic>
        <p:nvPicPr>
          <p:cNvPr id="10" name="Picture 9" descr="A close-up of a faucet&#10;&#10;Description automatically generated with medium confidence">
            <a:extLst>
              <a:ext uri="{FF2B5EF4-FFF2-40B4-BE49-F238E27FC236}">
                <a16:creationId xmlns:a16="http://schemas.microsoft.com/office/drawing/2014/main" id="{73A5BC58-5F7E-6950-F8A1-11A16C7E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18" y="1733521"/>
            <a:ext cx="5079682" cy="33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1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5A3FA-2471-33E6-C4CA-FD1C8983F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Stationair Brandblusapparaat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6FEA-1CE7-C885-87FA-0BB5258E26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Veel goedkopere aanleg</a:t>
            </a:r>
          </a:p>
          <a:p>
            <a:r>
              <a:rPr lang="nl-BE" dirty="0"/>
              <a:t>Minder kans op waterschade</a:t>
            </a:r>
          </a:p>
          <a:p>
            <a:r>
              <a:rPr lang="nl-BE" dirty="0"/>
              <a:t>Snelle interventie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Doeltreffend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55F19-5251-13C3-BEF7-2ABE59DE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723C-0DE1-1D53-5C90-300368DB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81D320-F946-A6C8-94E6-A9B6FA2F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</a:p>
        </p:txBody>
      </p:sp>
      <p:pic>
        <p:nvPicPr>
          <p:cNvPr id="1026" name="Picture 2" descr="Fire Fighting – Home">
            <a:extLst>
              <a:ext uri="{FF2B5EF4-FFF2-40B4-BE49-F238E27FC236}">
                <a16:creationId xmlns:a16="http://schemas.microsoft.com/office/drawing/2014/main" id="{5205B291-E1E4-8542-7472-7BB1E57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9" y="1195484"/>
            <a:ext cx="4467031" cy="446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94970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ECBD8-6C37-DF21-C7D1-76031C19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Apparaat: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A6AD-0680-90B1-1A43-11D8D936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9566376" cy="383765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Zelfstandig branden detecteren </a:t>
            </a:r>
          </a:p>
          <a:p>
            <a:r>
              <a:rPr lang="nl-BE" dirty="0"/>
              <a:t>Arm richten naar brand</a:t>
            </a:r>
          </a:p>
          <a:p>
            <a:r>
              <a:rPr lang="nl-BE" dirty="0"/>
              <a:t>Water richting brand spuiten</a:t>
            </a:r>
          </a:p>
          <a:p>
            <a:r>
              <a:rPr lang="nl-BE" dirty="0"/>
              <a:t>Stoppen wanneer de brand geblust is</a:t>
            </a:r>
          </a:p>
          <a:p>
            <a:r>
              <a:rPr lang="nl-BE" dirty="0"/>
              <a:t>Automatische werking</a:t>
            </a:r>
          </a:p>
          <a:p>
            <a:r>
              <a:rPr lang="nl-BE" dirty="0"/>
              <a:t>Manuele </a:t>
            </a:r>
            <a:r>
              <a:rPr lang="nl-BE" dirty="0" err="1"/>
              <a:t>override</a:t>
            </a:r>
            <a:endParaRPr lang="nl-BE" dirty="0"/>
          </a:p>
          <a:p>
            <a:r>
              <a:rPr lang="nl-BE" dirty="0"/>
              <a:t>Communicatie met PC</a:t>
            </a:r>
          </a:p>
          <a:p>
            <a:r>
              <a:rPr lang="nl-BE" dirty="0"/>
              <a:t>Makkelijk vervoerbaar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7579B8-7955-A479-8061-A697AD7FCD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E5C4A-49E1-AA24-9149-D56858DB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7ABC-E36B-0042-7A2D-70754CF1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4A73F5-8B78-608F-EA59-E173886C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Klantenvereisten</a:t>
            </a:r>
          </a:p>
        </p:txBody>
      </p:sp>
    </p:spTree>
    <p:extLst>
      <p:ext uri="{BB962C8B-B14F-4D97-AF65-F5344CB8AC3E}">
        <p14:creationId xmlns:p14="http://schemas.microsoft.com/office/powerpoint/2010/main" val="413230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1AE78-428E-13CC-6226-A5C465D8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356645" cy="4464000"/>
          </a:xfrm>
        </p:spPr>
        <p:txBody>
          <a:bodyPr>
            <a:normAutofit/>
          </a:bodyPr>
          <a:lstStyle/>
          <a:p>
            <a:r>
              <a:rPr lang="nl-NL" dirty="0"/>
              <a:t>Detectie- en blusoppervlak: 7m x 6m op 3m afstand </a:t>
            </a:r>
          </a:p>
          <a:p>
            <a:r>
              <a:rPr lang="nl-NL" dirty="0"/>
              <a:t>Maximale uitwijking horizontaal: 90°  </a:t>
            </a:r>
          </a:p>
          <a:p>
            <a:r>
              <a:rPr lang="nl-NL" dirty="0"/>
              <a:t>Maximale uitwijking verticaal: 90° </a:t>
            </a:r>
          </a:p>
          <a:p>
            <a:r>
              <a:rPr lang="nl-NL" dirty="0"/>
              <a:t>Massa robot: max. 20 kg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50E7F-80AA-8E9A-EF03-8D40BDF0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4959-3706-F8EB-3CA3-2037F91E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13724A-A730-DA08-AB36-3693D93D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5199BC3-BF3B-B38D-7141-72062727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82755" y="1650989"/>
            <a:ext cx="5969953" cy="31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FE6BC4-0D8C-95B2-0931-92DC0B46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Hoeveelheid beschikbaar water: 10L </a:t>
            </a:r>
          </a:p>
          <a:p>
            <a:r>
              <a:rPr lang="nl-NL" dirty="0"/>
              <a:t>Elektronica afgeschermd van water 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2A62-C82F-6BC3-6A00-8DC08B54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FCE7-79E4-0BCC-B4EF-3D53535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6BECF8-8AB9-D453-127F-A91755B0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84ACC25-C22E-1100-8E10-1DC6391E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80" y="3942879"/>
            <a:ext cx="8337159" cy="22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546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1221</Words>
  <Application>Microsoft Office PowerPoint</Application>
  <PresentationFormat>Breedbeeld</PresentationFormat>
  <Paragraphs>423</Paragraphs>
  <Slides>38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38</vt:i4>
      </vt:variant>
    </vt:vector>
  </HeadingPairs>
  <TitlesOfParts>
    <vt:vector size="42" baseType="lpstr">
      <vt:lpstr>Arial</vt:lpstr>
      <vt:lpstr>Calibri</vt:lpstr>
      <vt:lpstr>KU Leuven</vt:lpstr>
      <vt:lpstr>KU Leuven Sedes</vt:lpstr>
      <vt:lpstr>Smart Fire Extinguisher</vt:lpstr>
      <vt:lpstr>Overzicht</vt:lpstr>
      <vt:lpstr>Overzicht</vt:lpstr>
      <vt:lpstr>Sprinklers</vt:lpstr>
      <vt:lpstr>Oplossing</vt:lpstr>
      <vt:lpstr>Overzicht</vt:lpstr>
      <vt:lpstr>Klantenvereisten</vt:lpstr>
      <vt:lpstr>Ontwerpspecificaties</vt:lpstr>
      <vt:lpstr>Ontwerpspecificaties</vt:lpstr>
      <vt:lpstr>Ontwerp</vt:lpstr>
      <vt:lpstr>Overzicht</vt:lpstr>
      <vt:lpstr>Overzicht</vt:lpstr>
      <vt:lpstr>Detectie en lokalisatie</vt:lpstr>
      <vt:lpstr>Detectie en lokalisatie</vt:lpstr>
      <vt:lpstr>Overzicht</vt:lpstr>
      <vt:lpstr>Richten</vt:lpstr>
      <vt:lpstr>Richten</vt:lpstr>
      <vt:lpstr>Overzicht</vt:lpstr>
      <vt:lpstr>Blussen</vt:lpstr>
      <vt:lpstr>Blussen</vt:lpstr>
      <vt:lpstr>Overzicht</vt:lpstr>
      <vt:lpstr>Overzicht</vt:lpstr>
      <vt:lpstr>Constructie</vt:lpstr>
      <vt:lpstr>Overzicht</vt:lpstr>
      <vt:lpstr>Elektrisch circuit</vt:lpstr>
      <vt:lpstr>Overzicht</vt:lpstr>
      <vt:lpstr>Roterend platform, arm en spuit</vt:lpstr>
      <vt:lpstr>Roterend platform, arm en spuit</vt:lpstr>
      <vt:lpstr>Roteren platform, arm en spuit</vt:lpstr>
      <vt:lpstr>Overzicht</vt:lpstr>
      <vt:lpstr>Resultaat demo</vt:lpstr>
      <vt:lpstr>Wat ging goed?</vt:lpstr>
      <vt:lpstr>Wat kon beter?</vt:lpstr>
      <vt:lpstr>Wat kon beter?</vt:lpstr>
      <vt:lpstr>Overzicht</vt:lpstr>
      <vt:lpstr>Besluit</vt:lpstr>
      <vt:lpstr>Overzicht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2023-05-25T19:38:52Z</dcterms:modified>
</cp:coreProperties>
</file>